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327" r:id="rId5"/>
    <p:sldId id="258" r:id="rId6"/>
    <p:sldId id="282" r:id="rId7"/>
    <p:sldId id="314" r:id="rId8"/>
    <p:sldId id="320" r:id="rId9"/>
    <p:sldId id="284" r:id="rId10"/>
    <p:sldId id="315" r:id="rId11"/>
    <p:sldId id="316" r:id="rId12"/>
    <p:sldId id="318" r:id="rId13"/>
    <p:sldId id="326" r:id="rId14"/>
    <p:sldId id="328" r:id="rId15"/>
    <p:sldId id="317" r:id="rId16"/>
    <p:sldId id="322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14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05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為權重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也就是模型的參數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β0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為截距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又稱自變項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ε :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偏誤值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也可以說是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噪音值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反應變數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又稱應變項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 smtClean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</m:oMath>
                </a14:m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TW" dirty="0"/>
                  <a:t>這個函式對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en-TW" dirty="0"/>
                  <a:t>偏做微分設他們為0，接著我們對方程式求解</a:t>
                </a:r>
                <a:r>
                  <a:rPr lang="zh-TW" altLang="en-US" dirty="0"/>
                  <a:t>。 此函式只有極小值，因此我們得到的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θ</a:t>
                </a:r>
                <a:r>
                  <a:rPr lang="en-US" i="0" baseline="-2500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TW" i="0" baseline="-2500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dirty="0"/>
                  <a:t> 最小極值的解。</a:t>
                </a:r>
                <a:endParaRPr lang="en-TW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9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TW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𝑏</m:t>
                        </m:r>
                        <m:r>
                          <a:rPr lang="en-US" altLang="zh-TW" sz="1200" b="0" i="1" baseline="3000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</m:e>
                    </m:rad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−4</m:t>
                    </m:r>
                    <m:r>
                      <a:rPr lang="en-US" altLang="zh-TW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𝑎𝑐</m:t>
                    </m:r>
                  </m:oMath>
                </a14:m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TW" dirty="0"/>
                  <a:t>當特徵少時使用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Close form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較為適合，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使用上述公式來求出</a:t>
                </a:r>
                <a:r>
                  <a:rPr lang="el-GR" i="0" dirty="0">
                    <a:solidFill>
                      <a:srgbClr val="4D5156"/>
                    </a:solidFill>
                    <a:latin typeface="Cambria Math" panose="02040503050406030204" pitchFamily="18" charset="0"/>
                  </a:rPr>
                  <a:t>"θ</a:t>
                </a:r>
                <a:r>
                  <a:rPr lang="en-TW" i="0" dirty="0">
                    <a:solidFill>
                      <a:srgbClr val="4D5156"/>
                    </a:solidFill>
                    <a:latin typeface="arial" panose="020B0604020202020204" pitchFamily="34" charset="0"/>
                  </a:rPr>
                  <a:t>"</a:t>
                </a:r>
                <a:r>
                  <a:rPr lang="zh-TW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值</a:t>
                </a:r>
                <a:r>
                  <a:rPr lang="en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，當是複雜的問題時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Gradient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descen較能解決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 其原因是大部分的問題其實是沒有公式解的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ax</a:t>
                </a:r>
                <a:r>
                  <a:rPr lang="en-US" altLang="zh-TW" sz="12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+bx+c=0 </a:t>
                </a:r>
                <a:r>
                  <a:rPr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他的公式解是 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–b+-</a:t>
                </a:r>
                <a:r>
                  <a:rPr lang="en-US" altLang="zh-TW" sz="120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√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𝑏</a:t>
                </a:r>
                <a:r>
                  <a:rPr lang="en-US" altLang="zh-TW" sz="1200" b="0" i="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2</a:t>
                </a:r>
                <a:r>
                  <a:rPr lang="en-US" altLang="zh-TW" sz="1200" b="0" i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  <a:ea typeface="PingFang TC" panose="020B0400000000000000" pitchFamily="34" charset="-120"/>
                  </a:rPr>
                  <a:t>−4𝑎𝑐</a:t>
                </a:r>
                <a:r>
                  <a:rPr lang="en-US" altLang="zh-TW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/2a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079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使用時機：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為</a:t>
            </a:r>
            <a:r>
              <a:rPr lang="zh-TW" altLang="en-US" sz="2400" b="0" i="0" u="none" strike="noStrike" cap="none" dirty="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非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連續值（二元、多元分類問題）。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82014" marR="0" lvl="1" indent="-412114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○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 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和 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之間不必有線性關係，因為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會做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non-linear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transform(sigmoid)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。</a:t>
            </a:r>
            <a:endParaRPr 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en-US" sz="27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000000"/>
              </a:buClr>
              <a:buSzPts val="3250"/>
              <a:buFont typeface="Arial"/>
              <a:buNone/>
            </a:pPr>
            <a:endParaRPr lang="en-US" sz="32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2481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24815" marR="0" lvl="0" indent="-4121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●"/>
            </a:pP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：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0~1</a:t>
            </a:r>
            <a:r>
              <a:rPr lang="zh-TW" altLang="en-US" sz="2400" b="0" i="0" u="none" strike="noStrike" cap="none" dirty="0">
                <a:solidFill>
                  <a:srgbClr val="595959"/>
                </a:solidFill>
                <a:latin typeface="Arimo"/>
                <a:ea typeface="Arimo"/>
                <a:cs typeface="Arimo"/>
                <a:sym typeface="Arimo"/>
              </a:rPr>
              <a:t>的機率值。</a:t>
            </a:r>
            <a:endParaRPr lang="zh-TW" altLang="en-US" sz="2400" b="0" i="0" u="none" strike="noStrike" cap="none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3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yKKNr-QKz2Q&amp;list=PLUmEkMzF-Jfal7EeV3pYdLRdooyRuNAFY&amp;index=8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Linear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FF774B-6DAD-D841-A2A0-40805B92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 </a:t>
            </a:r>
            <a:r>
              <a:rPr lang="zh-CN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AC6E-8778-8C4A-989E-B9FF588DC95C}"/>
              </a:ext>
            </a:extLst>
          </p:cNvPr>
          <p:cNvSpPr txBox="1">
            <a:spLocks/>
          </p:cNvSpPr>
          <p:nvPr/>
        </p:nvSpPr>
        <p:spPr>
          <a:xfrm>
            <a:off x="838200" y="126142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Root Mean Absolute Error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R2 Score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619E9-F92D-104D-B3C3-1686973B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1486168"/>
            <a:ext cx="29210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5011C-9686-5A44-BE10-0BDA49EC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3920715"/>
            <a:ext cx="5507060" cy="1054039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A06BF52-9287-994C-BCBA-8989DBA87F6E}"/>
              </a:ext>
            </a:extLst>
          </p:cNvPr>
          <p:cNvCxnSpPr>
            <a:cxnSpLocks/>
          </p:cNvCxnSpPr>
          <p:nvPr/>
        </p:nvCxnSpPr>
        <p:spPr>
          <a:xfrm rot="5400000">
            <a:off x="7291328" y="2436434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D9651DA-9CA2-2148-9A53-AEC3D3E2528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375481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04FED74-CF65-7B46-913B-81BCDB77412D}"/>
              </a:ext>
            </a:extLst>
          </p:cNvPr>
          <p:cNvCxnSpPr>
            <a:cxnSpLocks/>
          </p:cNvCxnSpPr>
          <p:nvPr/>
        </p:nvCxnSpPr>
        <p:spPr>
          <a:xfrm flipV="1">
            <a:off x="8757634" y="1685505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CC743E0-EDA8-F347-8D54-1FAEDFE5B8D2}"/>
              </a:ext>
            </a:extLst>
          </p:cNvPr>
          <p:cNvSpPr/>
          <p:nvPr/>
        </p:nvSpPr>
        <p:spPr>
          <a:xfrm>
            <a:off x="9388699" y="1529535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859B6D-97E9-F743-97C7-A83DF2AF2B78}"/>
              </a:ext>
            </a:extLst>
          </p:cNvPr>
          <p:cNvSpPr/>
          <p:nvPr/>
        </p:nvSpPr>
        <p:spPr>
          <a:xfrm>
            <a:off x="8756902" y="2558548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DD421E-CF19-564B-85C2-C92BBDF298AD}"/>
              </a:ext>
            </a:extLst>
          </p:cNvPr>
          <p:cNvSpPr/>
          <p:nvPr/>
        </p:nvSpPr>
        <p:spPr>
          <a:xfrm>
            <a:off x="6596856" y="2701893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326348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">
            <a:extLst>
              <a:ext uri="{FF2B5EF4-FFF2-40B4-BE49-F238E27FC236}">
                <a16:creationId xmlns:a16="http://schemas.microsoft.com/office/drawing/2014/main" id="{34C08968-269A-2E43-BCB0-235D76F72CF5}"/>
              </a:ext>
            </a:extLst>
          </p:cNvPr>
          <p:cNvSpPr/>
          <p:nvPr/>
        </p:nvSpPr>
        <p:spPr>
          <a:xfrm>
            <a:off x="3814750" y="1167675"/>
            <a:ext cx="4562500" cy="4522649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4">
            <a:extLst>
              <a:ext uri="{FF2B5EF4-FFF2-40B4-BE49-F238E27FC236}">
                <a16:creationId xmlns:a16="http://schemas.microsoft.com/office/drawing/2014/main" id="{13CF5933-D99B-7542-AFDB-BDC56EEB0B2D}"/>
              </a:ext>
            </a:extLst>
          </p:cNvPr>
          <p:cNvSpPr/>
          <p:nvPr/>
        </p:nvSpPr>
        <p:spPr>
          <a:xfrm>
            <a:off x="2882275" y="2595614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5">
            <a:extLst>
              <a:ext uri="{FF2B5EF4-FFF2-40B4-BE49-F238E27FC236}">
                <a16:creationId xmlns:a16="http://schemas.microsoft.com/office/drawing/2014/main" id="{2D40F3DA-4A47-6740-8E4E-A562DAFFEF50}"/>
              </a:ext>
            </a:extLst>
          </p:cNvPr>
          <p:cNvSpPr/>
          <p:nvPr/>
        </p:nvSpPr>
        <p:spPr>
          <a:xfrm flipV="1">
            <a:off x="2511205" y="2410079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6">
            <a:extLst>
              <a:ext uri="{FF2B5EF4-FFF2-40B4-BE49-F238E27FC236}">
                <a16:creationId xmlns:a16="http://schemas.microsoft.com/office/drawing/2014/main" id="{7DCFF10D-3692-A042-B7E2-2F80024CFAF1}"/>
              </a:ext>
            </a:extLst>
          </p:cNvPr>
          <p:cNvSpPr/>
          <p:nvPr/>
        </p:nvSpPr>
        <p:spPr>
          <a:xfrm flipV="1">
            <a:off x="2764117" y="1711749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8">
            <a:extLst>
              <a:ext uri="{FF2B5EF4-FFF2-40B4-BE49-F238E27FC236}">
                <a16:creationId xmlns:a16="http://schemas.microsoft.com/office/drawing/2014/main" id="{0D5A7BE5-8236-234D-8621-1E785B834B9E}"/>
              </a:ext>
            </a:extLst>
          </p:cNvPr>
          <p:cNvCxnSpPr/>
          <p:nvPr/>
        </p:nvCxnSpPr>
        <p:spPr>
          <a:xfrm>
            <a:off x="4377592" y="3158990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11">
            <a:extLst>
              <a:ext uri="{FF2B5EF4-FFF2-40B4-BE49-F238E27FC236}">
                <a16:creationId xmlns:a16="http://schemas.microsoft.com/office/drawing/2014/main" id="{D50323BC-8D08-274B-AADE-7955827499D3}"/>
              </a:ext>
            </a:extLst>
          </p:cNvPr>
          <p:cNvSpPr txBox="1">
            <a:spLocks/>
          </p:cNvSpPr>
          <p:nvPr/>
        </p:nvSpPr>
        <p:spPr>
          <a:xfrm>
            <a:off x="4450368" y="2142570"/>
            <a:ext cx="3323657" cy="20487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600" dirty="0"/>
              <a:t>Part 2</a:t>
            </a:r>
          </a:p>
          <a:p>
            <a:endParaRPr lang="en-US" altLang="zh-CN" sz="6600" dirty="0"/>
          </a:p>
        </p:txBody>
      </p:sp>
      <p:sp>
        <p:nvSpPr>
          <p:cNvPr id="8" name="文本占位符 11">
            <a:extLst>
              <a:ext uri="{FF2B5EF4-FFF2-40B4-BE49-F238E27FC236}">
                <a16:creationId xmlns:a16="http://schemas.microsoft.com/office/drawing/2014/main" id="{EB694C88-022F-9548-93AC-B79B3005CF34}"/>
              </a:ext>
            </a:extLst>
          </p:cNvPr>
          <p:cNvSpPr txBox="1">
            <a:spLocks/>
          </p:cNvSpPr>
          <p:nvPr/>
        </p:nvSpPr>
        <p:spPr>
          <a:xfrm>
            <a:off x="3343596" y="3278443"/>
            <a:ext cx="5537200" cy="11623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3200" dirty="0">
                <a:solidFill>
                  <a:srgbClr val="FFFFFF"/>
                </a:solidFill>
              </a:rPr>
              <a:t>線性迴歸</a:t>
            </a:r>
            <a:r>
              <a:rPr lang="zh-TW" altLang="en-US" sz="3200" dirty="0">
                <a:solidFill>
                  <a:srgbClr val="FFFFFF"/>
                </a:solidFill>
              </a:rPr>
              <a:t> </a:t>
            </a:r>
            <a:r>
              <a:rPr lang="en-US" altLang="zh-TW" sz="1800" dirty="0">
                <a:solidFill>
                  <a:srgbClr val="FFFFFF"/>
                </a:solidFill>
              </a:rPr>
              <a:t>(Linear Regression)</a:t>
            </a:r>
            <a:endParaRPr lang="en-US" altLang="zh-CN" sz="1800" dirty="0">
              <a:solidFill>
                <a:srgbClr val="FFFFFF"/>
              </a:solidFill>
            </a:endParaRPr>
          </a:p>
          <a:p>
            <a:pPr lvl="0"/>
            <a:r>
              <a:rPr lang="zh-CN" altLang="en-US" sz="3600" dirty="0">
                <a:solidFill>
                  <a:srgbClr val="FFFFFF"/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68268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75709" y="3276408"/>
            <a:ext cx="5997039" cy="1077218"/>
          </a:xfrm>
        </p:spPr>
        <p:txBody>
          <a:bodyPr/>
          <a:lstStyle/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pPr lvl="0" defTabSz="914377">
              <a:lnSpc>
                <a:spcPct val="100000"/>
              </a:lnSpc>
              <a:spcBef>
                <a:spcPts val="0"/>
              </a:spcBef>
            </a:pPr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4288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簡單線性回歸</a:t>
            </a:r>
            <a:endParaRPr lang="en-US" altLang="zh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E42E640-A4F6-444E-A65B-3D2A75128C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524"/>
          <a:stretch/>
        </p:blipFill>
        <p:spPr>
          <a:xfrm>
            <a:off x="5496279" y="981026"/>
            <a:ext cx="5992988" cy="19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</a:t>
            </a:r>
            <a:r>
              <a:rPr lang="zh-TW" altLang="en-US" dirty="0"/>
              <a:t>非線性回歸</a:t>
            </a:r>
            <a:r>
              <a:rPr lang="en-TW" dirty="0"/>
              <a:t>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25380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zh-TW" alt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  <a:endParaRPr lang="zh-CN" altLang="en-US" kern="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855EE9-06CB-B743-BC83-47D3E9FDEF0E}"/>
              </a:ext>
            </a:extLst>
          </p:cNvPr>
          <p:cNvSpPr/>
          <p:nvPr/>
        </p:nvSpPr>
        <p:spPr>
          <a:xfrm>
            <a:off x="1040466" y="4256465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415CB1-9D9E-2E4D-ADDE-47385BEA345D}"/>
              </a:ext>
            </a:extLst>
          </p:cNvPr>
          <p:cNvSpPr/>
          <p:nvPr/>
        </p:nvSpPr>
        <p:spPr>
          <a:xfrm>
            <a:off x="1902236" y="4261127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1CD55B-163F-604F-9006-E081F0B98A21}"/>
              </a:ext>
            </a:extLst>
          </p:cNvPr>
          <p:cNvSpPr txBox="1">
            <a:spLocks/>
          </p:cNvSpPr>
          <p:nvPr/>
        </p:nvSpPr>
        <p:spPr>
          <a:xfrm>
            <a:off x="838200" y="1407336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478F19-524C-4342-A7AD-D0326E0F77F1}"/>
              </a:ext>
            </a:extLst>
          </p:cNvPr>
          <p:cNvCxnSpPr/>
          <p:nvPr/>
        </p:nvCxnSpPr>
        <p:spPr>
          <a:xfrm flipV="1">
            <a:off x="6706777" y="301071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F09EE-3E1D-8740-A512-F5B0665AFE9C}"/>
              </a:ext>
            </a:extLst>
          </p:cNvPr>
          <p:cNvCxnSpPr>
            <a:cxnSpLocks/>
          </p:cNvCxnSpPr>
          <p:nvPr/>
        </p:nvCxnSpPr>
        <p:spPr>
          <a:xfrm>
            <a:off x="6696503" y="518712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6F977A2-B756-764D-8938-68EE80760FBD}"/>
              </a:ext>
            </a:extLst>
          </p:cNvPr>
          <p:cNvSpPr/>
          <p:nvPr/>
        </p:nvSpPr>
        <p:spPr>
          <a:xfrm>
            <a:off x="9989370" y="52469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E1BA19-A959-5741-9B98-B952A97397C9}"/>
              </a:ext>
            </a:extLst>
          </p:cNvPr>
          <p:cNvSpPr/>
          <p:nvPr/>
        </p:nvSpPr>
        <p:spPr>
          <a:xfrm>
            <a:off x="6275577" y="2998012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153507-8FF9-3C40-A54D-E3145DC5D302}"/>
              </a:ext>
            </a:extLst>
          </p:cNvPr>
          <p:cNvCxnSpPr>
            <a:cxnSpLocks/>
          </p:cNvCxnSpPr>
          <p:nvPr/>
        </p:nvCxnSpPr>
        <p:spPr>
          <a:xfrm flipV="1">
            <a:off x="6920089" y="3361013"/>
            <a:ext cx="2946400" cy="148813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7E469B-A427-8842-8367-5A17363EB967}"/>
              </a:ext>
            </a:extLst>
          </p:cNvPr>
          <p:cNvSpPr/>
          <p:nvPr/>
        </p:nvSpPr>
        <p:spPr>
          <a:xfrm>
            <a:off x="7309633" y="42734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382744-713C-C74C-9677-CA841217631C}"/>
              </a:ext>
            </a:extLst>
          </p:cNvPr>
          <p:cNvSpPr/>
          <p:nvPr/>
        </p:nvSpPr>
        <p:spPr>
          <a:xfrm>
            <a:off x="7659741" y="421582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FE7CA4-69EE-AC45-9EB9-3732AC3A450C}"/>
              </a:ext>
            </a:extLst>
          </p:cNvPr>
          <p:cNvSpPr/>
          <p:nvPr/>
        </p:nvSpPr>
        <p:spPr>
          <a:xfrm>
            <a:off x="7325792" y="4639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77518-94A9-CB47-AD3F-3CAD63809539}"/>
              </a:ext>
            </a:extLst>
          </p:cNvPr>
          <p:cNvSpPr/>
          <p:nvPr/>
        </p:nvSpPr>
        <p:spPr>
          <a:xfrm>
            <a:off x="8009849" y="415140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045168-A85A-A14B-87DE-E7F9D93EAA82}"/>
              </a:ext>
            </a:extLst>
          </p:cNvPr>
          <p:cNvSpPr/>
          <p:nvPr/>
        </p:nvSpPr>
        <p:spPr>
          <a:xfrm>
            <a:off x="8045508" y="43409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7CCB30-9F0C-5145-91D5-579A3DC2894A}"/>
              </a:ext>
            </a:extLst>
          </p:cNvPr>
          <p:cNvSpPr/>
          <p:nvPr/>
        </p:nvSpPr>
        <p:spPr>
          <a:xfrm>
            <a:off x="8009849" y="3817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0D8392-ACAB-2D48-9EA4-ECC3730049C7}"/>
              </a:ext>
            </a:extLst>
          </p:cNvPr>
          <p:cNvSpPr/>
          <p:nvPr/>
        </p:nvSpPr>
        <p:spPr>
          <a:xfrm>
            <a:off x="7822567" y="45315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C91BB2-77D9-4641-A564-3E9B281D4984}"/>
              </a:ext>
            </a:extLst>
          </p:cNvPr>
          <p:cNvSpPr/>
          <p:nvPr/>
        </p:nvSpPr>
        <p:spPr>
          <a:xfrm>
            <a:off x="8440359" y="423955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1C03A4-5DAF-7E48-AA1B-3E3BC1EA4F54}"/>
              </a:ext>
            </a:extLst>
          </p:cNvPr>
          <p:cNvSpPr/>
          <p:nvPr/>
        </p:nvSpPr>
        <p:spPr>
          <a:xfrm>
            <a:off x="8599809" y="377831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560DB2-016F-134C-AC78-D467F148D25D}"/>
              </a:ext>
            </a:extLst>
          </p:cNvPr>
          <p:cNvSpPr/>
          <p:nvPr/>
        </p:nvSpPr>
        <p:spPr>
          <a:xfrm>
            <a:off x="7546851" y="445394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8F21948-8646-054C-9E4B-D1FFD715122B}"/>
              </a:ext>
            </a:extLst>
          </p:cNvPr>
          <p:cNvSpPr/>
          <p:nvPr/>
        </p:nvSpPr>
        <p:spPr>
          <a:xfrm>
            <a:off x="8936605" y="355725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4F3D98-191F-534C-ACBA-4051B3B73BB3}"/>
              </a:ext>
            </a:extLst>
          </p:cNvPr>
          <p:cNvSpPr/>
          <p:nvPr/>
        </p:nvSpPr>
        <p:spPr>
          <a:xfrm>
            <a:off x="8823715" y="391234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C2A3BD-AC67-4D48-8A65-D109A84DD339}"/>
              </a:ext>
            </a:extLst>
          </p:cNvPr>
          <p:cNvSpPr/>
          <p:nvPr/>
        </p:nvSpPr>
        <p:spPr>
          <a:xfrm>
            <a:off x="8280068" y="387190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C84C49-0F35-DF42-81DA-6CF1BA6032FD}"/>
              </a:ext>
            </a:extLst>
          </p:cNvPr>
          <p:cNvSpPr/>
          <p:nvPr/>
        </p:nvSpPr>
        <p:spPr>
          <a:xfrm>
            <a:off x="9232260" y="32405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F4EB6D8-DD7B-7843-B55F-CA98E455D959}"/>
              </a:ext>
            </a:extLst>
          </p:cNvPr>
          <p:cNvSpPr/>
          <p:nvPr/>
        </p:nvSpPr>
        <p:spPr>
          <a:xfrm>
            <a:off x="9411432" y="35421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A6136C-BC23-AD4A-B05D-0F28836AF2F2}"/>
              </a:ext>
            </a:extLst>
          </p:cNvPr>
          <p:cNvSpPr/>
          <p:nvPr/>
        </p:nvSpPr>
        <p:spPr>
          <a:xfrm>
            <a:off x="8440359" y="403359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E210AEC-0BE5-7B4B-83A1-C0C09EE0D69C}"/>
              </a:ext>
            </a:extLst>
          </p:cNvPr>
          <p:cNvSpPr/>
          <p:nvPr/>
        </p:nvSpPr>
        <p:spPr>
          <a:xfrm>
            <a:off x="9305726" y="396107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14AE57-131C-7A41-BB21-2EA2337B00DE}"/>
              </a:ext>
            </a:extLst>
          </p:cNvPr>
          <p:cNvSpPr/>
          <p:nvPr/>
        </p:nvSpPr>
        <p:spPr>
          <a:xfrm>
            <a:off x="838200" y="3403413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8A207-8FFE-9243-AC5B-9D0ACCAB62A2}"/>
              </a:ext>
            </a:extLst>
          </p:cNvPr>
          <p:cNvSpPr/>
          <p:nvPr/>
        </p:nvSpPr>
        <p:spPr>
          <a:xfrm>
            <a:off x="1017489" y="4281369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AAC701-4E3A-E846-B4F4-7E40E2B28683}"/>
              </a:ext>
            </a:extLst>
          </p:cNvPr>
          <p:cNvSpPr/>
          <p:nvPr/>
        </p:nvSpPr>
        <p:spPr>
          <a:xfrm>
            <a:off x="6232281" y="4691938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0</a:t>
            </a:r>
            <a:endParaRPr lang="en-TW" baseline="-25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424778-6BF2-CB42-A029-6B79D4F96C73}"/>
              </a:ext>
            </a:extLst>
          </p:cNvPr>
          <p:cNvSpPr/>
          <p:nvPr/>
        </p:nvSpPr>
        <p:spPr>
          <a:xfrm>
            <a:off x="10015537" y="3109867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>
                <a:solidFill>
                  <a:srgbClr val="4D5156"/>
                </a:solidFill>
                <a:latin typeface="arial" panose="020B0604020202020204" pitchFamily="34" charset="0"/>
              </a:rPr>
              <a:t>θ</a:t>
            </a:r>
            <a:r>
              <a:rPr lang="en-US" baseline="-25000" dirty="0">
                <a:solidFill>
                  <a:srgbClr val="4D5156"/>
                </a:solidFill>
                <a:latin typeface="arial" panose="020B0604020202020204" pitchFamily="34" charset="0"/>
              </a:rPr>
              <a:t>1</a:t>
            </a:r>
            <a:endParaRPr lang="en-TW" baseline="-25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86A744-3FBF-5542-A658-CB78CC08FD9C}"/>
              </a:ext>
            </a:extLst>
          </p:cNvPr>
          <p:cNvSpPr/>
          <p:nvPr/>
        </p:nvSpPr>
        <p:spPr>
          <a:xfrm>
            <a:off x="9876786" y="28716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8A920-198F-C640-9125-2FFDDFAEC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0931"/>
          </a:xfrm>
        </p:spPr>
        <p:txBody>
          <a:bodyPr/>
          <a:lstStyle/>
          <a:p>
            <a:r>
              <a:rPr lang="zh-TW" altLang="en-US" dirty="0"/>
              <a:t>哪一個是誤差的測量方式呢？</a:t>
            </a:r>
            <a:endParaRPr lang="en-TW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0441FD-5747-B44B-B0E8-7EACA66EB5D7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CF6D-986C-D74A-9DC1-9FEC30A45D54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6DE2585-6FF7-9B47-B9D6-3D7E77F70215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014FC5-D70E-CE4A-911E-1F759E7C3AEA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845C75D-D18A-8147-B1AD-062316670365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1DD3A61-C81C-B14D-AEF6-3C71159FEB53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3CD44D1-08E4-BF43-9E2E-1B33C7F6511F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552A13-0CBE-8B41-AD9B-E1571C08F559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75594E1-914C-5A48-BF4A-3D644DAA37C6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D6F49A-0C21-0245-999E-30236BB2B4AD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6A33F1-F25E-1748-BCA7-61EF13EEF4F1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9EC7B3C-9991-3C4D-8BC3-44267D53DB34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625FD8E-2D05-374E-9699-F54FDF245C1B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7CE418-0568-A242-8899-F7CF7990CC4F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384F788-4FED-074A-A641-109CD6ED8E90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13BCD70-98D3-CF4D-8306-11ED61FE1DC5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5E7BD86-AB95-C741-BBDB-9E853FE50E39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352009C-B3CE-8C47-ADE8-33C504F196B8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CF12AC5-8555-E448-A480-D8568809C72D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B641F39-196B-D04B-A5C7-BA7DA55EA6A5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5132189-2C90-014B-948C-AFDB587F0CED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E8CC19B-E4E2-4744-B1B1-1DBD5D366B8C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740019B-869E-FB43-8E62-D9D4224340A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D47A878-4F2C-5B4C-8D74-0B7A8AC77465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220B21-377C-294C-ADCB-B701E85C574E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E77489F-DCDF-2E48-A970-229FA42E7BD9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80639F-6FF2-5E4B-929A-0ED5995F99BF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D3CB0B1-45C0-8F45-B783-F8BFA8BDCEFF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1528264C-201D-C24E-803B-0BADFDF67CA2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63C5D3-178D-6844-9F1A-4AE2596CD634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3920AF9-C295-D541-9957-36D5B110CFDF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300A4BB-39AB-E04A-ACAA-8E806D0993B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2E0F3A-4A63-1041-8254-E3B45E0274BE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67068F-CA5B-1C4D-A3F6-F0134DABF2FD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1D8094-869B-5446-AD02-A065C6EE81A3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7502B14-0C06-ED47-B118-7F46E5258972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C25CD0-25D3-CB42-9F8F-78317ACCF3AC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100196C-4C05-A646-8CFD-C769813F918D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9F444F-6F75-9D42-B28F-275CC590A345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5658864-AF84-7342-95A0-68B6FC926C73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9F902FF-853D-9A40-80FE-A7E88EA3AF36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0C3CCA0-01F5-F849-9B11-B806EC7DB765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B9F451F-9C49-9143-BC9A-B55FABE95703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0BAE98D-624A-B34D-A72B-3725B1EC40ED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7EBA725-0B9A-1E40-A256-28BC8E7E08D9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298379-8F97-0149-915D-E6CDF79D607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E463855-AD46-2E4A-8266-7E8C5355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3"/>
                <a:stretch>
                  <a:fillRect l="-2105" r="-2105" b="-31818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E9F113-6730-8B4A-B1C4-1E4A9E76DCAA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E5ADC1-0AD4-E745-A3A9-08A746B3F2CB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515914-274C-7F45-990F-629AB57E6CA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F59EC03-3B97-4D45-9CEC-A02C1EB0C966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/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目標函式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(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lang="en-TW" baseline="-25000" dirty="0">
                        <a:solidFill>
                          <a:srgbClr val="4D5156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l-GR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θ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4D5156"/>
                        </a:solidFill>
                        <a:latin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PingFang TC" panose="020B0400000000000000" pitchFamily="34" charset="-120"/>
                        <a:ea typeface="PingFang TC" panose="020B0400000000000000" pitchFamily="34" charset="-120"/>
                      </a:rPr>
                      <m:t>) 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(</m:t>
                        </m:r>
                        <m:r>
                          <a:rPr lang="cy-GB" i="1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ŷ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𝑦𝑖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PingFang TC" panose="020B0400000000000000" pitchFamily="34" charset="-120"/>
                          </a:rPr>
                          <m:t>)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  <a:ea typeface="PingFang TC" panose="020B0400000000000000" pitchFamily="34" charset="-120"/>
                      </a:rPr>
                      <m:t>2</m:t>
                    </m:r>
                  </m:oMath>
                </a14:m>
                <a:endParaRPr lang="en-TW" baseline="30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5500311-9531-E54A-8FA5-3C89AB0C8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545" y="5241131"/>
                <a:ext cx="3390608" cy="484941"/>
              </a:xfrm>
              <a:prstGeom prst="rect">
                <a:avLst/>
              </a:prstGeom>
              <a:blipFill>
                <a:blip r:embed="rId4"/>
                <a:stretch>
                  <a:fillRect l="-1498" t="-76316" b="-1184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41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9" grpId="0"/>
      <p:bldP spid="80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100" grpId="0"/>
      <p:bldP spid="102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064CC-7A47-374E-A0FB-08DB174C8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兩種求解方法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EDEC8-C798-2743-8B62-7A737D675B7D}"/>
              </a:ext>
            </a:extLst>
          </p:cNvPr>
          <p:cNvSpPr/>
          <p:nvPr/>
        </p:nvSpPr>
        <p:spPr>
          <a:xfrm>
            <a:off x="992875" y="137863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Close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Gradient descent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180C8A29-1F35-FF4A-9C64-EE063645B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t="5724"/>
          <a:stretch/>
        </p:blipFill>
        <p:spPr bwMode="auto">
          <a:xfrm>
            <a:off x="2743200" y="2026508"/>
            <a:ext cx="2147636" cy="52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/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z="2400" dirty="0">
                          <a:solidFill>
                            <a:srgbClr val="4D5156"/>
                          </a:solidFill>
                          <a:latin typeface="arial" panose="020B0604020202020204" pitchFamily="34" charset="0"/>
                        </a:rPr>
                        <m:t>θ</m:t>
                      </m:r>
                    </m:oMath>
                  </m:oMathPara>
                </a14:m>
                <a:endParaRPr lang="en-TW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6F01DD-C1FB-5247-85E4-E27FA3541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054" y="2052554"/>
                <a:ext cx="44114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李宏毅機器學習筆記2：Gradient Descent(附帶詳細的原理推導過程） - IT閱讀">
            <a:extLst>
              <a:ext uri="{FF2B5EF4-FFF2-40B4-BE49-F238E27FC236}">
                <a16:creationId xmlns:a16="http://schemas.microsoft.com/office/drawing/2014/main" id="{0F77679E-C4CF-EC41-84DA-EB5CBB5F6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2492732" y="3429000"/>
            <a:ext cx="3278089" cy="22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76D65-22DC-1A45-9ADB-6F60AE570AF4}"/>
              </a:ext>
            </a:extLst>
          </p:cNvPr>
          <p:cNvSpPr/>
          <p:nvPr/>
        </p:nvSpPr>
        <p:spPr>
          <a:xfrm>
            <a:off x="2342852" y="583255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200" dirty="0">
                <a:hlinkClick r:id="rId6"/>
              </a:rPr>
              <a:t>台大 李宏毅教授 </a:t>
            </a:r>
            <a:r>
              <a:rPr lang="en-US" altLang="zh-TW" sz="1200" dirty="0">
                <a:hlinkClick r:id="rId6"/>
              </a:rPr>
              <a:t>ML Lecture 3-1: Gradient Descent</a:t>
            </a:r>
            <a:endParaRPr lang="en-TW" sz="1200" dirty="0"/>
          </a:p>
        </p:txBody>
      </p:sp>
    </p:spTree>
    <p:extLst>
      <p:ext uri="{BB962C8B-B14F-4D97-AF65-F5344CB8AC3E}">
        <p14:creationId xmlns:p14="http://schemas.microsoft.com/office/powerpoint/2010/main" val="2016869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3486D9-D70D-AB4D-8740-4CE002346C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scikit-learn</a:t>
            </a:r>
            <a:r>
              <a:rPr lang="en-US" dirty="0"/>
              <a:t> 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8BE0-F61B-3640-AD5D-6B23272EACF0}"/>
              </a:ext>
            </a:extLst>
          </p:cNvPr>
          <p:cNvSpPr txBox="1">
            <a:spLocks/>
          </p:cNvSpPr>
          <p:nvPr/>
        </p:nvSpPr>
        <p:spPr>
          <a:xfrm>
            <a:off x="838200" y="936978"/>
            <a:ext cx="9771345" cy="456358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pPr>
              <a:lnSpc>
                <a:spcPct val="150000"/>
              </a:lnSpc>
            </a:pPr>
            <a:endParaRPr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7B6AB-8D19-0749-ADAF-3F6770EE6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CC6804-0D3E-6945-A73A-993333D00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0D9F2-F856-C748-A818-FD09EB904883}"/>
              </a:ext>
            </a:extLst>
          </p:cNvPr>
          <p:cNvSpPr txBox="1">
            <a:spLocks/>
          </p:cNvSpPr>
          <p:nvPr/>
        </p:nvSpPr>
        <p:spPr>
          <a:xfrm>
            <a:off x="838200" y="111276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LearRegression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標籤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(y)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假設資料特徵和標籤之間有線性關性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7857-5DF7-CB4B-8D2D-631DE5E2E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38" b="-13745"/>
          <a:stretch/>
        </p:blipFill>
        <p:spPr>
          <a:xfrm>
            <a:off x="1767625" y="2663800"/>
            <a:ext cx="2781797" cy="26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ED3D7-D1B9-5F4F-9E56-7F64D679B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021386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3697</TotalTime>
  <Words>729</Words>
  <Application>Microsoft Macintosh PowerPoint</Application>
  <PresentationFormat>Widescreen</PresentationFormat>
  <Paragraphs>120</Paragraphs>
  <Slides>17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等线</vt:lpstr>
      <vt:lpstr>微软雅黑</vt:lpstr>
      <vt:lpstr>PingFang TC</vt:lpstr>
      <vt:lpstr>Segoe UI Light</vt:lpstr>
      <vt:lpstr>Arial</vt:lpstr>
      <vt:lpstr>Arial</vt:lpstr>
      <vt:lpstr>Arimo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207</cp:revision>
  <dcterms:created xsi:type="dcterms:W3CDTF">2015-08-18T02:51:41Z</dcterms:created>
  <dcterms:modified xsi:type="dcterms:W3CDTF">2020-09-11T02:34:17Z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